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144000" y="72000"/>
            <a:ext cx="9539640" cy="30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44000" y="72000"/>
            <a:ext cx="9539640" cy="30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fld id="{CDDF1EDF-41BA-476A-A5B4-A5201BE10402}" type="author">
              <a:rPr b="0" lang="en-US" sz="1800" spc="-1" strike="noStrike">
                <a:latin typeface="Arial"/>
              </a:rPr>
              <a:t> 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44000" y="3888000"/>
            <a:ext cx="8999640" cy="65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latin typeface="Arial"/>
              </a:rPr>
              <a:t>Blockchain &amp; Digital Transformation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title"/>
          </p:nvPr>
        </p:nvSpPr>
        <p:spPr>
          <a:xfrm>
            <a:off x="326880" y="4645080"/>
            <a:ext cx="8908200" cy="38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By: Gheis Mohammadi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Bitcoin Key Highlights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504000" y="914400"/>
            <a:ext cx="9071280" cy="3700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0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June 3, 2012: Block 181919 created with 1322 transactions. It is the largest block to-date.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September 27, 2012: Bitcoin Foundation is formed.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2013, Satoshi disappeared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Mt. Gox, The largest exchange collapse in Bitcoin history attracts mainstream media news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December 2017: Bitcoin price reaches its all-time high.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October 31, 2018: 10-year anniversary of Bitcoin.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Dec 2020-April 2021, Tesla Bought $1.5B Bitcoin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Mass adoption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What is Blockchain?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Open, Distributed ledger that can record transactions between two parties efficiently and in a verifiable and permanent way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US" sz="2400" spc="-1" strike="noStrike">
                <a:latin typeface="Arial"/>
              </a:rPr>
              <a:t>Permanent and Immutable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US" sz="2400" spc="-1" strike="noStrike">
                <a:latin typeface="Arial"/>
              </a:rPr>
              <a:t>Transparent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US" sz="2400" spc="-1" strike="noStrike">
                <a:latin typeface="Arial"/>
              </a:rPr>
              <a:t>Reliable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US" sz="2400" spc="-1" strike="noStrike">
                <a:latin typeface="Arial"/>
              </a:rPr>
              <a:t>Transactions (Irreversible/Pseudonymous/Fast and global/Secure/Permissionless)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Blockchain == Chain of Blocks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1"/>
          <a:srcRect l="0" t="18320" r="0" b="0"/>
          <a:stretch/>
        </p:blipFill>
        <p:spPr>
          <a:xfrm>
            <a:off x="144000" y="1097280"/>
            <a:ext cx="9752760" cy="4480200"/>
          </a:xfrm>
          <a:prstGeom prst="rect">
            <a:avLst/>
          </a:prstGeom>
          <a:ln w="0">
            <a:noFill/>
          </a:ln>
        </p:spPr>
      </p:pic>
      <p:sp>
        <p:nvSpPr>
          <p:cNvPr id="111" name=""/>
          <p:cNvSpPr/>
          <p:nvPr/>
        </p:nvSpPr>
        <p:spPr>
          <a:xfrm>
            <a:off x="9601200" y="5303520"/>
            <a:ext cx="182520" cy="18252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CRYPTOGRAPHY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8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Converting data into a format that is unreadable for an unauthorized user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 Blockchains: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Initiation and Broadcasting of Transaction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- Digital Signatures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- Private/Public Keys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Validation of Transaction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- Proof of Work and certain alternatives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Chaining Blocks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- Hash Function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Digital Signature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1"/>
          <a:srcRect l="0" t="10218" r="0" b="0"/>
          <a:stretch/>
        </p:blipFill>
        <p:spPr>
          <a:xfrm>
            <a:off x="1053000" y="1005840"/>
            <a:ext cx="7999200" cy="4114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Mining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Bitcoin miners are nodes in the Bitcoin network that possess specialized software technology called ASICs.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The Bitcoin miners constantly solve crypto graphically hard puzzles.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If successful, they get to add a block to the Bitcoin blockchain and get a reward, in return.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Currently, the bitcoin block reward is around 6.25 BTC.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1"/>
          <a:stretch/>
        </p:blipFill>
        <p:spPr>
          <a:xfrm>
            <a:off x="144000" y="72000"/>
            <a:ext cx="9752760" cy="5485680"/>
          </a:xfrm>
          <a:prstGeom prst="rect">
            <a:avLst/>
          </a:prstGeom>
          <a:ln w="0">
            <a:noFill/>
          </a:ln>
        </p:spPr>
      </p:pic>
      <p:sp>
        <p:nvSpPr>
          <p:cNvPr id="121" name=""/>
          <p:cNvSpPr/>
          <p:nvPr/>
        </p:nvSpPr>
        <p:spPr>
          <a:xfrm>
            <a:off x="9601200" y="5303880"/>
            <a:ext cx="182520" cy="18252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122400" y="72000"/>
            <a:ext cx="9752760" cy="5485680"/>
          </a:xfrm>
          <a:prstGeom prst="rect">
            <a:avLst/>
          </a:prstGeom>
          <a:ln w="0">
            <a:noFill/>
          </a:ln>
        </p:spPr>
      </p:pic>
      <p:sp>
        <p:nvSpPr>
          <p:cNvPr id="124" name=""/>
          <p:cNvSpPr/>
          <p:nvPr/>
        </p:nvSpPr>
        <p:spPr>
          <a:xfrm>
            <a:off x="9509760" y="5303520"/>
            <a:ext cx="182520" cy="18252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Characteristics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5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“</a:t>
            </a:r>
            <a:r>
              <a:rPr b="0" lang="en-US" sz="3200" spc="-1" strike="noStrike">
                <a:latin typeface="Arial"/>
              </a:rPr>
              <a:t>White papers” often address key questions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Public Blockchains vs Private Blockchains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Permissioned vs Permissionless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One ledger or Segregated ledgers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Sharding (Watch debate: Alex Skidanov, CEO of NEAR Protocol and Anatoly Yakovenko, CEO of Solana)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Validation Methodology (depends on degree of trust between nodes.)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Consensus Mechanism (depends on degree of trust between nodes)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Interfaces/programming language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Supporting Smart Contracts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 </a:t>
            </a:r>
            <a:r>
              <a:rPr b="0" lang="en-US" sz="3200" spc="-1" strike="noStrike">
                <a:latin typeface="Arial"/>
              </a:rPr>
              <a:t>Reward and Staking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29" name="" descr=""/>
          <p:cNvPicPr/>
          <p:nvPr/>
        </p:nvPicPr>
        <p:blipFill>
          <a:blip r:embed="rId1"/>
          <a:stretch/>
        </p:blipFill>
        <p:spPr>
          <a:xfrm>
            <a:off x="91440" y="91440"/>
            <a:ext cx="9752760" cy="5485680"/>
          </a:xfrm>
          <a:prstGeom prst="rect">
            <a:avLst/>
          </a:prstGeom>
          <a:ln w="0">
            <a:noFill/>
          </a:ln>
        </p:spPr>
      </p:pic>
      <p:sp>
        <p:nvSpPr>
          <p:cNvPr id="130" name=""/>
          <p:cNvSpPr/>
          <p:nvPr/>
        </p:nvSpPr>
        <p:spPr>
          <a:xfrm>
            <a:off x="9601200" y="5303880"/>
            <a:ext cx="182520" cy="18252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Introduction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Background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Overview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33" name="" descr=""/>
          <p:cNvPicPr/>
          <p:nvPr/>
        </p:nvPicPr>
        <p:blipFill>
          <a:blip r:embed="rId1"/>
          <a:stretch/>
        </p:blipFill>
        <p:spPr>
          <a:xfrm>
            <a:off x="184680" y="106200"/>
            <a:ext cx="9752760" cy="5485680"/>
          </a:xfrm>
          <a:prstGeom prst="rect">
            <a:avLst/>
          </a:prstGeom>
          <a:ln w="0">
            <a:noFill/>
          </a:ln>
        </p:spPr>
      </p:pic>
      <p:sp>
        <p:nvSpPr>
          <p:cNvPr id="134" name=""/>
          <p:cNvSpPr/>
          <p:nvPr/>
        </p:nvSpPr>
        <p:spPr>
          <a:xfrm>
            <a:off x="9601200" y="5303880"/>
            <a:ext cx="182520" cy="18252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smart contract programming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9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latin typeface="Arial"/>
              </a:rPr>
              <a:t>Solidity</a:t>
            </a:r>
            <a:endParaRPr b="0" lang="en-US" sz="36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600" spc="-1" strike="noStrike">
                <a:latin typeface="Arial"/>
              </a:rPr>
              <a:t> </a:t>
            </a:r>
            <a:r>
              <a:rPr b="0" lang="en-US" sz="3600" spc="-1" strike="noStrike">
                <a:latin typeface="Arial"/>
              </a:rPr>
              <a:t>Ethereum, Tendermint, Binance Smart Chain, Ethereum Classic, Tron, Avalanche, CounterParty, and Hedera.</a:t>
            </a:r>
            <a:endParaRPr b="0" lang="en-US" sz="36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latin typeface="Arial"/>
              </a:rPr>
              <a:t>Rust</a:t>
            </a:r>
            <a:endParaRPr b="0" lang="en-US" sz="36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600" spc="-1" strike="noStrike">
                <a:latin typeface="Arial"/>
              </a:rPr>
              <a:t>Solana, Polkadot, Near</a:t>
            </a:r>
            <a:endParaRPr b="0" lang="en-US" sz="36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latin typeface="Arial"/>
              </a:rPr>
              <a:t>Javascript</a:t>
            </a:r>
            <a:endParaRPr b="0" lang="en-US" sz="36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600" spc="-1" strike="noStrike">
                <a:latin typeface="Arial"/>
              </a:rPr>
              <a:t>Hyperledger Fabric</a:t>
            </a:r>
            <a:endParaRPr b="0" lang="en-US" sz="36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Vyper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latin typeface="Arial"/>
              </a:rPr>
              <a:t>     </a:t>
            </a:r>
            <a:r>
              <a:rPr b="0" lang="en-US" sz="3200" spc="-1" strike="noStrike">
                <a:latin typeface="Arial"/>
              </a:rPr>
              <a:t>- Similar to Python 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Yul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latin typeface="Arial"/>
              </a:rPr>
              <a:t>     </a:t>
            </a:r>
            <a:r>
              <a:rPr b="0" lang="en-US" sz="3200" spc="-1" strike="noStrike">
                <a:latin typeface="Arial"/>
              </a:rPr>
              <a:t>- Most Ethereum-based projects most likely already use Yul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Move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latin typeface="Arial"/>
              </a:rPr>
              <a:t>     </a:t>
            </a:r>
            <a:r>
              <a:rPr b="0" lang="en-US" sz="3200" spc="-1" strike="noStrike">
                <a:latin typeface="Arial"/>
              </a:rPr>
              <a:t>- Aptos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Digital Transformation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1188720" y="1188720"/>
            <a:ext cx="6657840" cy="3657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Digital Transformation &amp; Blockchain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9000"/>
          </a:bodyPr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latin typeface="Arial"/>
              </a:rPr>
              <a:t>Blockchain is part of digital transformation strategy for over 61% of enterprises</a:t>
            </a:r>
            <a:endParaRPr b="0" lang="en-US" sz="36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At least 61% of the global 2000 will use blockchain services as a foundation for digital trust at scale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Nearly 6 in 10 large corporations are either actively considering, or are in the process of, deploying blockchain technology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Blockchain have many potential applications rather than financial services industry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Zero Trust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Digital Transformation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42" name="" descr=""/>
          <p:cNvPicPr/>
          <p:nvPr/>
        </p:nvPicPr>
        <p:blipFill>
          <a:blip r:embed="rId1"/>
          <a:stretch/>
        </p:blipFill>
        <p:spPr>
          <a:xfrm>
            <a:off x="705240" y="914400"/>
            <a:ext cx="8315280" cy="4343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Digital Transformation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770400" y="914400"/>
            <a:ext cx="8315280" cy="4343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Applications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"/>
          <p:cNvSpPr/>
          <p:nvPr/>
        </p:nvSpPr>
        <p:spPr>
          <a:xfrm>
            <a:off x="248760" y="1570320"/>
            <a:ext cx="18036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8" name="" descr=""/>
          <p:cNvPicPr/>
          <p:nvPr/>
        </p:nvPicPr>
        <p:blipFill>
          <a:blip r:embed="rId1"/>
          <a:stretch/>
        </p:blipFill>
        <p:spPr>
          <a:xfrm>
            <a:off x="122400" y="91800"/>
            <a:ext cx="9752760" cy="5485680"/>
          </a:xfrm>
          <a:prstGeom prst="rect">
            <a:avLst/>
          </a:prstGeom>
          <a:ln w="0">
            <a:noFill/>
          </a:ln>
        </p:spPr>
      </p:pic>
      <p:sp>
        <p:nvSpPr>
          <p:cNvPr id="149" name=""/>
          <p:cNvSpPr/>
          <p:nvPr/>
        </p:nvSpPr>
        <p:spPr>
          <a:xfrm>
            <a:off x="9601200" y="5303880"/>
            <a:ext cx="182520" cy="18252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High Demand Markets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0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Supply Chains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Education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Healthcare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Insurance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IOT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Investing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Digital Assets &amp; Bonds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Digital Banking &amp; Payments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Game Industry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Data Management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Government and Blockchain 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3" name=""/>
          <p:cNvSpPr txBox="1"/>
          <p:nvPr/>
        </p:nvSpPr>
        <p:spPr>
          <a:xfrm>
            <a:off x="228600" y="1143000"/>
            <a:ext cx="8686800" cy="3886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latin typeface="Arial"/>
              </a:rPr>
              <a:t>Benefits</a:t>
            </a:r>
            <a:endParaRPr b="0" lang="en-US" sz="1600" spc="-1" strike="noStrike">
              <a:latin typeface="Arial"/>
            </a:endParaRPr>
          </a:p>
          <a:p>
            <a:pPr lvl="1" marL="432000" indent="-216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latin typeface="Arial"/>
              </a:rPr>
              <a:t>Time</a:t>
            </a:r>
            <a:endParaRPr b="0" lang="en-US" sz="1600" spc="-1" strike="noStrike">
              <a:latin typeface="Arial"/>
            </a:endParaRPr>
          </a:p>
          <a:p>
            <a:pPr lvl="1" marL="432000" indent="-216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latin typeface="Arial"/>
              </a:rPr>
              <a:t>Cost</a:t>
            </a:r>
            <a:endParaRPr b="0" lang="en-US" sz="1600" spc="-1" strike="noStrike">
              <a:latin typeface="Arial"/>
            </a:endParaRPr>
          </a:p>
          <a:p>
            <a:pPr lvl="1" marL="432000" indent="-216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latin typeface="Arial"/>
              </a:rPr>
              <a:t>Risks of managing sensitive information</a:t>
            </a:r>
            <a:endParaRPr b="0" lang="en-US" sz="1600" spc="-1" strike="noStrike">
              <a:latin typeface="Arial"/>
            </a:endParaRPr>
          </a:p>
          <a:p>
            <a:pPr marL="216000" indent="-216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latin typeface="Arial"/>
              </a:rPr>
              <a:t>Providing an immutable and transparent audit trail for regulatory compliance, contract management, identity management and citizen services.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Tax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5" name=""/>
          <p:cNvSpPr txBox="1"/>
          <p:nvPr/>
        </p:nvSpPr>
        <p:spPr>
          <a:xfrm>
            <a:off x="310680" y="1143000"/>
            <a:ext cx="9544320" cy="3886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latin typeface="Arial"/>
              </a:rPr>
              <a:t>Transparency, Efficiency, Data integrity, and security, can benefit the tax administration in multiple ways</a:t>
            </a:r>
            <a:endParaRPr b="0" lang="en-US" sz="1600" spc="-1" strike="noStrike">
              <a:latin typeface="Arial"/>
            </a:endParaRPr>
          </a:p>
          <a:p>
            <a:pPr marL="216000" indent="-216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latin typeface="Arial"/>
              </a:rPr>
              <a:t>decentralization can improve efficiency and the interaction between multiple actors</a:t>
            </a:r>
            <a:endParaRPr b="0" lang="en-US" sz="1600" spc="-1" strike="noStrike">
              <a:latin typeface="Arial"/>
            </a:endParaRPr>
          </a:p>
          <a:p>
            <a:pPr marL="216000" indent="-216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latin typeface="Arial"/>
              </a:rPr>
              <a:t>Blockchain could help address this problem as it allows information to be captured from many perspectives</a:t>
            </a:r>
            <a:endParaRPr b="0" lang="en-US" sz="1600" spc="-1" strike="noStrike">
              <a:latin typeface="Arial"/>
            </a:endParaRPr>
          </a:p>
          <a:p>
            <a:pPr marL="216000" indent="-216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latin typeface="Arial"/>
              </a:rPr>
              <a:t>Micro payment ( example: Bitcoin Lightning Network)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Agenda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3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History of Blockchain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Centralized and Decentralized Networks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Basic Concept of Blockchain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Blockchain Platforms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Basic Concept of Crypto Currencies 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Digital Transformation and Blockchain Applications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Markets &amp; Jobs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Future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Islamic Economy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7" name=""/>
          <p:cNvSpPr txBox="1"/>
          <p:nvPr/>
        </p:nvSpPr>
        <p:spPr>
          <a:xfrm>
            <a:off x="310680" y="1143360"/>
            <a:ext cx="9544320" cy="3886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latin typeface="Arial"/>
              </a:rPr>
              <a:t>WAQF</a:t>
            </a:r>
            <a:endParaRPr b="0" lang="en-US" sz="1600" spc="-1" strike="noStrike">
              <a:latin typeface="Arial"/>
            </a:endParaRPr>
          </a:p>
          <a:p>
            <a:pPr marL="216000" indent="-216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latin typeface="Arial"/>
              </a:rPr>
              <a:t>Sukok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60" name="" descr=""/>
          <p:cNvPicPr/>
          <p:nvPr/>
        </p:nvPicPr>
        <p:blipFill>
          <a:blip r:embed="rId1"/>
          <a:stretch/>
        </p:blipFill>
        <p:spPr>
          <a:xfrm>
            <a:off x="184680" y="106200"/>
            <a:ext cx="9752760" cy="5485680"/>
          </a:xfrm>
          <a:prstGeom prst="rect">
            <a:avLst/>
          </a:prstGeom>
          <a:ln w="0">
            <a:noFill/>
          </a:ln>
        </p:spPr>
      </p:pic>
      <p:sp>
        <p:nvSpPr>
          <p:cNvPr id="161" name=""/>
          <p:cNvSpPr/>
          <p:nvPr/>
        </p:nvSpPr>
        <p:spPr>
          <a:xfrm>
            <a:off x="9601200" y="5303880"/>
            <a:ext cx="182520" cy="18252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Security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1"/>
          <a:stretch/>
        </p:blipFill>
        <p:spPr>
          <a:xfrm>
            <a:off x="3200400" y="1479600"/>
            <a:ext cx="5943600" cy="3674880"/>
          </a:xfrm>
          <a:prstGeom prst="rect">
            <a:avLst/>
          </a:prstGeom>
          <a:ln w="0">
            <a:noFill/>
          </a:ln>
        </p:spPr>
      </p:pic>
      <p:sp>
        <p:nvSpPr>
          <p:cNvPr id="164" name=""/>
          <p:cNvSpPr txBox="1"/>
          <p:nvPr/>
        </p:nvSpPr>
        <p:spPr>
          <a:xfrm>
            <a:off x="228600" y="1600200"/>
            <a:ext cx="250488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- Story of John McAfee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  <a:ea typeface="Noto Sans CJK SC"/>
              </a:rPr>
              <a:t>47, 61, $5.42B, </a:t>
            </a:r>
            <a:r>
              <a:rPr b="0" lang="en-US" sz="1800" spc="-1" strike="noStrike">
                <a:latin typeface="Arial"/>
              </a:rPr>
              <a:t>250K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65" name="" descr=""/>
          <p:cNvPicPr/>
          <p:nvPr/>
        </p:nvPicPr>
        <p:blipFill>
          <a:blip r:embed="rId2"/>
          <a:stretch/>
        </p:blipFill>
        <p:spPr>
          <a:xfrm>
            <a:off x="253440" y="2205360"/>
            <a:ext cx="2946960" cy="2949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crypto’s billionaire club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457200" y="1326600"/>
            <a:ext cx="4182480" cy="2788200"/>
          </a:xfrm>
          <a:prstGeom prst="rect">
            <a:avLst/>
          </a:prstGeom>
          <a:ln w="0">
            <a:noFill/>
          </a:ln>
        </p:spPr>
      </p:pic>
      <p:sp>
        <p:nvSpPr>
          <p:cNvPr id="168" name=""/>
          <p:cNvSpPr txBox="1"/>
          <p:nvPr/>
        </p:nvSpPr>
        <p:spPr>
          <a:xfrm>
            <a:off x="1073520" y="4343400"/>
            <a:ext cx="3399480" cy="111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Changpeng Zhao (44 years old)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Net worth: $65 billion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Source of wealth: Binance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Citizenship: Canada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69" name="" descr=""/>
          <p:cNvPicPr/>
          <p:nvPr/>
        </p:nvPicPr>
        <p:blipFill>
          <a:blip r:embed="rId2"/>
          <a:stretch/>
        </p:blipFill>
        <p:spPr>
          <a:xfrm>
            <a:off x="4800600" y="1269720"/>
            <a:ext cx="4270680" cy="2845080"/>
          </a:xfrm>
          <a:prstGeom prst="rect">
            <a:avLst/>
          </a:prstGeom>
          <a:ln w="0">
            <a:noFill/>
          </a:ln>
        </p:spPr>
      </p:pic>
      <p:sp>
        <p:nvSpPr>
          <p:cNvPr id="170" name=""/>
          <p:cNvSpPr txBox="1"/>
          <p:nvPr/>
        </p:nvSpPr>
        <p:spPr>
          <a:xfrm>
            <a:off x="5715000" y="4317480"/>
            <a:ext cx="2934720" cy="1626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Sam Bankman-Fried (SBF)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30 years old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Net worth: $24 billion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Source of wealth: FTX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Citizenship: U.S.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(Gary Wang – $5.9B)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crypto’s billionaire club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72" name="" descr=""/>
          <p:cNvPicPr/>
          <p:nvPr/>
        </p:nvPicPr>
        <p:blipFill>
          <a:blip r:embed="rId1"/>
          <a:stretch/>
        </p:blipFill>
        <p:spPr>
          <a:xfrm>
            <a:off x="464040" y="1143000"/>
            <a:ext cx="4336560" cy="2954520"/>
          </a:xfrm>
          <a:prstGeom prst="rect">
            <a:avLst/>
          </a:prstGeom>
          <a:ln w="0">
            <a:noFill/>
          </a:ln>
        </p:spPr>
      </p:pic>
      <p:sp>
        <p:nvSpPr>
          <p:cNvPr id="173" name=""/>
          <p:cNvSpPr txBox="1"/>
          <p:nvPr/>
        </p:nvSpPr>
        <p:spPr>
          <a:xfrm>
            <a:off x="1600200" y="4343400"/>
            <a:ext cx="2969640" cy="111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Brian Armstrong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Net worth: $6.6 billion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Source of wealth: Coinbase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Citizenship: U.S.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74" name="" descr=""/>
          <p:cNvPicPr/>
          <p:nvPr/>
        </p:nvPicPr>
        <p:blipFill>
          <a:blip r:embed="rId2"/>
          <a:stretch/>
        </p:blipFill>
        <p:spPr>
          <a:xfrm>
            <a:off x="5173200" y="766800"/>
            <a:ext cx="4428000" cy="3348000"/>
          </a:xfrm>
          <a:prstGeom prst="rect">
            <a:avLst/>
          </a:prstGeom>
          <a:ln w="0">
            <a:noFill/>
          </a:ln>
        </p:spPr>
      </p:pic>
      <p:sp>
        <p:nvSpPr>
          <p:cNvPr id="175" name=""/>
          <p:cNvSpPr txBox="1"/>
          <p:nvPr/>
        </p:nvSpPr>
        <p:spPr>
          <a:xfrm>
            <a:off x="6849360" y="4343400"/>
            <a:ext cx="3029040" cy="858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  <a:ea typeface="Noto Sans CJK SC"/>
              </a:rPr>
              <a:t>Vitalik Buterin (</a:t>
            </a:r>
            <a:r>
              <a:rPr b="0" lang="en-US" sz="1800" spc="-1" strike="noStrike">
                <a:latin typeface="Arial"/>
              </a:rPr>
              <a:t>28 years old)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290,000 Ethereum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Net worth: $1B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Negatives 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Dark Web / Drugs / Gambling / Money Laundering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CryptoKitties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1800" spc="-1" strike="noStrike">
                <a:latin typeface="Arial"/>
              </a:rPr>
              <a:t>CryptoKitties is a game, 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1800" spc="-1" strike="noStrike">
                <a:latin typeface="Arial"/>
              </a:rPr>
              <a:t>collectible! 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1800" spc="-1" strike="noStrike">
                <a:latin typeface="Arial"/>
              </a:rPr>
              <a:t>Each cat is one-of-a-kind and 100% owned by you; 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1800" spc="-1" strike="noStrike">
                <a:latin typeface="Arial"/>
              </a:rPr>
              <a:t>it cannot be replicated, taken away, or destroyed.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1800" spc="-1" strike="noStrike">
                <a:latin typeface="Arial"/>
              </a:rPr>
              <a:t>Market Cap:</a:t>
            </a:r>
            <a:r>
              <a:rPr b="0" lang="en-US" sz="1800" spc="-1" strike="noStrike">
                <a:latin typeface="Arial"/>
              </a:rPr>
              <a:t>	</a:t>
            </a:r>
            <a:r>
              <a:rPr b="0" lang="en-US" sz="1800" spc="-1" strike="noStrike">
                <a:latin typeface="Arial"/>
              </a:rPr>
              <a:t>$20M in 2018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78" name="" descr=""/>
          <p:cNvPicPr/>
          <p:nvPr/>
        </p:nvPicPr>
        <p:blipFill>
          <a:blip r:embed="rId1"/>
          <a:stretch/>
        </p:blipFill>
        <p:spPr>
          <a:xfrm>
            <a:off x="6806880" y="2651760"/>
            <a:ext cx="2428200" cy="2494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NFT (ERC721) 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4572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What is NFT ?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pic>
        <p:nvPicPr>
          <p:cNvPr id="181" name="" descr=""/>
          <p:cNvPicPr/>
          <p:nvPr/>
        </p:nvPicPr>
        <p:blipFill>
          <a:blip r:embed="rId1"/>
          <a:stretch/>
        </p:blipFill>
        <p:spPr>
          <a:xfrm>
            <a:off x="208800" y="2057400"/>
            <a:ext cx="3429000" cy="2143080"/>
          </a:xfrm>
          <a:prstGeom prst="rect">
            <a:avLst/>
          </a:prstGeom>
          <a:ln w="0">
            <a:noFill/>
          </a:ln>
        </p:spPr>
      </p:pic>
      <p:pic>
        <p:nvPicPr>
          <p:cNvPr id="182" name="" descr=""/>
          <p:cNvPicPr/>
          <p:nvPr/>
        </p:nvPicPr>
        <p:blipFill>
          <a:blip r:embed="rId2"/>
          <a:stretch/>
        </p:blipFill>
        <p:spPr>
          <a:xfrm>
            <a:off x="3637800" y="1371600"/>
            <a:ext cx="6420600" cy="3886200"/>
          </a:xfrm>
          <a:prstGeom prst="rect">
            <a:avLst/>
          </a:prstGeom>
          <a:ln w="0">
            <a:noFill/>
          </a:ln>
        </p:spPr>
      </p:pic>
      <p:sp>
        <p:nvSpPr>
          <p:cNvPr id="183" name=""/>
          <p:cNvSpPr txBox="1"/>
          <p:nvPr/>
        </p:nvSpPr>
        <p:spPr>
          <a:xfrm>
            <a:off x="640800" y="4800600"/>
            <a:ext cx="205668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'Ghozali Everyday'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Weird NFT Sold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4572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3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Jack Dorsey’s First Tweet 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- “just setting up my twttr”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  <a:ea typeface="Noto Sans CJK SC"/>
              </a:rPr>
              <a:t>Sina Estavi (</a:t>
            </a:r>
            <a:r>
              <a:rPr b="0" lang="en-US" sz="3200" spc="-1" strike="noStrike">
                <a:latin typeface="Arial"/>
              </a:rPr>
              <a:t>Oracle CEO)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$2.9M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$48M/$2.9M → $280/$6,800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Beeple’s (Mike Winkelmann) Trump corpse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2020, $66,666.60 → $6.6M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CryptoPunk - $23.7 million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10,000 24x24 pixel art images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Bored Ape (10,000)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? 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Justin Bieber $1.31M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86" name="" descr=""/>
          <p:cNvPicPr/>
          <p:nvPr/>
        </p:nvPicPr>
        <p:blipFill>
          <a:blip r:embed="rId1"/>
          <a:stretch/>
        </p:blipFill>
        <p:spPr>
          <a:xfrm>
            <a:off x="5703840" y="936720"/>
            <a:ext cx="3211560" cy="1806480"/>
          </a:xfrm>
          <a:prstGeom prst="rect">
            <a:avLst/>
          </a:prstGeom>
          <a:ln w="0">
            <a:noFill/>
          </a:ln>
        </p:spPr>
      </p:pic>
      <p:pic>
        <p:nvPicPr>
          <p:cNvPr id="187" name="" descr=""/>
          <p:cNvPicPr/>
          <p:nvPr/>
        </p:nvPicPr>
        <p:blipFill>
          <a:blip r:embed="rId2"/>
          <a:stretch/>
        </p:blipFill>
        <p:spPr>
          <a:xfrm>
            <a:off x="6328080" y="2971800"/>
            <a:ext cx="3200400" cy="2127960"/>
          </a:xfrm>
          <a:prstGeom prst="rect">
            <a:avLst/>
          </a:prstGeom>
          <a:ln w="0">
            <a:noFill/>
          </a:ln>
        </p:spPr>
      </p:pic>
      <p:pic>
        <p:nvPicPr>
          <p:cNvPr id="188" name="" descr=""/>
          <p:cNvPicPr/>
          <p:nvPr/>
        </p:nvPicPr>
        <p:blipFill>
          <a:blip r:embed="rId3"/>
          <a:stretch/>
        </p:blipFill>
        <p:spPr>
          <a:xfrm>
            <a:off x="4114800" y="3052800"/>
            <a:ext cx="1976400" cy="1976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Blockchain Jobs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9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Startup (?)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Developer &amp; Engineer ($135,000 - $200,000+ per year)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</a:rPr>
              <a:t>Core developer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</a:rPr>
              <a:t>Tools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</a:rPr>
              <a:t>DApps &amp; Smart Contracts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Adviser ($56,000 – $107,000 per year)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Audit ($120,000 and above)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3200" spc="-1" strike="noStrike">
                <a:latin typeface="Arial"/>
              </a:rPr>
              <a:t>Certik (net worth:  $2B)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Solution &amp; Designer (?)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High Salaries 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54864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4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Increased demand and short supply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Technology is on everyone’s radar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Established firms have embraced blockchain and announced </a:t>
            </a:r>
            <a:r>
              <a:rPr b="0" lang="en-US" sz="3200" spc="-1" strike="noStrike">
                <a:latin typeface="Arial"/>
              </a:rPr>
              <a:t>initiatives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1" lang="en-US" sz="2200" spc="-1" strike="noStrike">
                <a:latin typeface="Arial"/>
              </a:rPr>
              <a:t>Microsoft Corp</a:t>
            </a:r>
            <a:r>
              <a:rPr b="0" lang="en-US" sz="2200" spc="-1" strike="noStrike">
                <a:latin typeface="Arial"/>
              </a:rPr>
              <a:t>. (MSFT) has started a blockchain-as-a-service (BAAS) platform within </a:t>
            </a:r>
            <a:r>
              <a:rPr b="0" lang="en-US" sz="2200" spc="-1" strike="noStrike">
                <a:latin typeface="Arial"/>
              </a:rPr>
              <a:t>Azure, its cloud division</a:t>
            </a:r>
            <a:endParaRPr b="0" lang="en-US" sz="2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1" lang="en-US" sz="2200" spc="-1" strike="noStrike">
                <a:latin typeface="Arial"/>
              </a:rPr>
              <a:t>IBM Corp</a:t>
            </a:r>
            <a:r>
              <a:rPr b="0" lang="en-US" sz="2200" spc="-1" strike="noStrike">
                <a:latin typeface="Arial"/>
              </a:rPr>
              <a:t>. (IBM) has also launched a division dedicated to blockchain, basing it on an </a:t>
            </a:r>
            <a:r>
              <a:rPr b="0" lang="en-US" sz="2200" spc="-1" strike="noStrike">
                <a:latin typeface="Arial"/>
              </a:rPr>
              <a:t>open-source fabric Hyperledger. </a:t>
            </a:r>
            <a:endParaRPr b="0" lang="en-US" sz="2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1" lang="en-US" sz="2200" spc="-1" strike="noStrike">
                <a:latin typeface="Arial"/>
              </a:rPr>
              <a:t>Social media</a:t>
            </a:r>
            <a:r>
              <a:rPr b="0" lang="en-US" sz="2200" spc="-1" strike="noStrike">
                <a:latin typeface="Arial"/>
              </a:rPr>
              <a:t> behemoth Facebook Inc. (FB) has formed a group to explore blockchain’s </a:t>
            </a:r>
            <a:r>
              <a:rPr b="0" lang="en-US" sz="2200" spc="-1" strike="noStrike">
                <a:latin typeface="Arial"/>
              </a:rPr>
              <a:t>uses in its business.</a:t>
            </a:r>
            <a:endParaRPr b="0" lang="en-US" sz="2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200" spc="-1" strike="noStrike">
                <a:latin typeface="Arial"/>
              </a:rPr>
              <a:t>Hundreds of DeFi projects and Marketplaces</a:t>
            </a:r>
            <a:endParaRPr b="0" lang="en-US" sz="2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 shortage in skills supply has helped further inflate salaries for </a:t>
            </a:r>
            <a:r>
              <a:rPr b="0" lang="en-US" sz="3200" spc="-1" strike="noStrike">
                <a:latin typeface="Arial"/>
              </a:rPr>
              <a:t>blockchain experts. 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</a:rPr>
              <a:t>Several new initiatives are being launched to plug the gap in supply, </a:t>
            </a:r>
            <a:r>
              <a:rPr b="0" lang="en-US" sz="2800" spc="-1" strike="noStrike">
                <a:latin typeface="Arial"/>
              </a:rPr>
              <a:t>from bounty programs to encourage developers to boot camps </a:t>
            </a:r>
            <a:r>
              <a:rPr b="0" lang="en-US" sz="2800" spc="-1" strike="noStrike">
                <a:latin typeface="Arial"/>
              </a:rPr>
              <a:t>introducing the technology to developers. 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</a:rPr>
              <a:t>Universities are also in on the game and have launched online </a:t>
            </a:r>
            <a:r>
              <a:rPr b="0" lang="en-US" sz="2800" spc="-1" strike="noStrike">
                <a:latin typeface="Arial"/>
              </a:rPr>
              <a:t>courses to educate professionals. 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Traditional Banking</a:t>
            </a:r>
            <a:endParaRPr b="0" lang="en-US" sz="4400" spc="-1" strike="noStrike">
              <a:latin typeface="Arial"/>
            </a:endParaRPr>
          </a:p>
        </p:txBody>
      </p:sp>
      <p:grpSp>
        <p:nvGrpSpPr>
          <p:cNvPr id="84" name=""/>
          <p:cNvGrpSpPr/>
          <p:nvPr/>
        </p:nvGrpSpPr>
        <p:grpSpPr>
          <a:xfrm>
            <a:off x="914400" y="914400"/>
            <a:ext cx="8208000" cy="4572000"/>
            <a:chOff x="914400" y="914400"/>
            <a:chExt cx="8208000" cy="4572000"/>
          </a:xfrm>
        </p:grpSpPr>
        <p:pic>
          <p:nvPicPr>
            <p:cNvPr id="85" name="" descr=""/>
            <p:cNvPicPr/>
            <p:nvPr/>
          </p:nvPicPr>
          <p:blipFill>
            <a:blip r:embed="rId1"/>
            <a:stretch/>
          </p:blipFill>
          <p:spPr>
            <a:xfrm>
              <a:off x="914400" y="914400"/>
              <a:ext cx="8208000" cy="4572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6" name=""/>
            <p:cNvSpPr/>
            <p:nvPr/>
          </p:nvSpPr>
          <p:spPr>
            <a:xfrm>
              <a:off x="990360" y="4646520"/>
              <a:ext cx="2280960" cy="785520"/>
            </a:xfrm>
            <a:prstGeom prst="ellipse">
              <a:avLst/>
            </a:prstGeom>
            <a:solidFill>
              <a:srgbClr val="ffffff"/>
            </a:solidFill>
            <a:ln w="648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95" name="" descr=""/>
          <p:cNvPicPr/>
          <p:nvPr/>
        </p:nvPicPr>
        <p:blipFill>
          <a:blip r:embed="rId1"/>
          <a:stretch/>
        </p:blipFill>
        <p:spPr>
          <a:xfrm>
            <a:off x="184680" y="106200"/>
            <a:ext cx="9752760" cy="5485680"/>
          </a:xfrm>
          <a:prstGeom prst="rect">
            <a:avLst/>
          </a:prstGeom>
          <a:ln w="0">
            <a:noFill/>
          </a:ln>
        </p:spPr>
      </p:pic>
      <p:sp>
        <p:nvSpPr>
          <p:cNvPr id="196" name=""/>
          <p:cNvSpPr/>
          <p:nvPr/>
        </p:nvSpPr>
        <p:spPr>
          <a:xfrm>
            <a:off x="9601200" y="5303880"/>
            <a:ext cx="182520" cy="18252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Looking ahead to 2023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3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 lack of understanding could very well lead to risk for governments and companies in the future.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move to the next generation of web development are going to need to get into cryptocurrency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adoption of crypto and stablecoins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Asia is a hot spot for crypto infrastructure, stablecoins and the CeFi/DeFi market.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100% to 150% growth in crypto adoption in Asia.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Arial"/>
              </a:rPr>
              <a:t>TRON, for example, is handling around 10 million transactions every day, with around 5 to 6 million active users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latin typeface="Arial"/>
              </a:rPr>
              <a:t>decentralized identity (dID)</a:t>
            </a:r>
            <a:endParaRPr b="0" lang="en-US" sz="36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600" spc="-1" strike="noStrike">
                <a:latin typeface="Arial"/>
              </a:rPr>
              <a:t> </a:t>
            </a:r>
            <a:r>
              <a:rPr b="0" lang="en-US" sz="3600" spc="-1" strike="noStrike">
                <a:latin typeface="Arial"/>
              </a:rPr>
              <a:t>soulbound items (SBT)</a:t>
            </a:r>
            <a:endParaRPr b="0" lang="en-US" sz="36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600" spc="-1" strike="noStrike">
                <a:latin typeface="Arial"/>
              </a:rPr>
              <a:t>powerful items that cannot be transferred or sold to other players after a user picks it up</a:t>
            </a:r>
            <a:endParaRPr b="0" lang="en-US" sz="36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latin typeface="Arial"/>
              </a:rPr>
              <a:t>his technology will soon be implemented by countries around the world and create a more compliant and robust system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"/>
          <p:cNvSpPr/>
          <p:nvPr/>
        </p:nvSpPr>
        <p:spPr>
          <a:xfrm>
            <a:off x="3108960" y="1554480"/>
            <a:ext cx="3017160" cy="2925720"/>
          </a:xfrm>
          <a:prstGeom prst="ellipse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00" name="" descr=""/>
          <p:cNvPicPr/>
          <p:nvPr/>
        </p:nvPicPr>
        <p:blipFill>
          <a:blip r:embed="rId1"/>
          <a:stretch/>
        </p:blipFill>
        <p:spPr>
          <a:xfrm>
            <a:off x="2720520" y="1188720"/>
            <a:ext cx="3771360" cy="3565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rcRect l="0" t="0" r="0" b="10801"/>
          <a:stretch/>
        </p:blipFill>
        <p:spPr>
          <a:xfrm>
            <a:off x="91440" y="182880"/>
            <a:ext cx="9875160" cy="5375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20 years before bitcoin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504000" y="914400"/>
            <a:ext cx="9071280" cy="3700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2000" spc="-1" strike="noStrike">
                <a:latin typeface="Arial"/>
              </a:rPr>
              <a:t>- Scott Stornetta and Stuart Haber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2000" spc="-1" strike="noStrike">
                <a:latin typeface="Arial"/>
              </a:rPr>
              <a:t>- Hash functions and digital certificates for time-stamping and certifying digital documents.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2000" spc="-1" strike="noStrike">
                <a:latin typeface="Arial"/>
              </a:rPr>
              <a:t>- They later came up with the idea of using a distributed network of users to act as certifiers of timestamps, creating decentralized trust.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Satoshi Nakamoto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413640" y="916560"/>
            <a:ext cx="8455680" cy="4197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Satoshi Nakamoto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457200" y="1143000"/>
            <a:ext cx="2971800" cy="2286000"/>
          </a:xfrm>
          <a:prstGeom prst="rect">
            <a:avLst/>
          </a:prstGeom>
          <a:ln w="0">
            <a:noFill/>
          </a:ln>
        </p:spPr>
      </p:pic>
      <p:sp>
        <p:nvSpPr>
          <p:cNvPr id="96" name=""/>
          <p:cNvSpPr txBox="1"/>
          <p:nvPr/>
        </p:nvSpPr>
        <p:spPr>
          <a:xfrm>
            <a:off x="1371600" y="3570120"/>
            <a:ext cx="144396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Craig Wright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97" name="" descr=""/>
          <p:cNvPicPr/>
          <p:nvPr/>
        </p:nvPicPr>
        <p:blipFill>
          <a:blip r:embed="rId2"/>
          <a:stretch/>
        </p:blipFill>
        <p:spPr>
          <a:xfrm>
            <a:off x="3657600" y="1371600"/>
            <a:ext cx="3200400" cy="2057400"/>
          </a:xfrm>
          <a:prstGeom prst="rect">
            <a:avLst/>
          </a:prstGeom>
          <a:ln w="0">
            <a:noFill/>
          </a:ln>
        </p:spPr>
      </p:pic>
      <p:sp>
        <p:nvSpPr>
          <p:cNvPr id="98" name=""/>
          <p:cNvSpPr txBox="1"/>
          <p:nvPr/>
        </p:nvSpPr>
        <p:spPr>
          <a:xfrm>
            <a:off x="4496040" y="3585600"/>
            <a:ext cx="133452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Nick Szabo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9" name=""/>
          <p:cNvSpPr txBox="1"/>
          <p:nvPr/>
        </p:nvSpPr>
        <p:spPr>
          <a:xfrm>
            <a:off x="3886200" y="3969720"/>
            <a:ext cx="308412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  </a:t>
            </a:r>
            <a:r>
              <a:rPr b="0" lang="en-US" sz="1800" spc="-1" strike="noStrike">
                <a:latin typeface="Arial"/>
              </a:rPr>
              <a:t>("bit gold" in the late '90s)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"Not Satoshi, but thank you."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3"/>
          <a:stretch/>
        </p:blipFill>
        <p:spPr>
          <a:xfrm>
            <a:off x="6970320" y="1371600"/>
            <a:ext cx="2285640" cy="2550960"/>
          </a:xfrm>
          <a:prstGeom prst="rect">
            <a:avLst/>
          </a:prstGeom>
          <a:ln w="0">
            <a:noFill/>
          </a:ln>
        </p:spPr>
      </p:pic>
      <p:sp>
        <p:nvSpPr>
          <p:cNvPr id="101" name=""/>
          <p:cNvSpPr txBox="1"/>
          <p:nvPr/>
        </p:nvSpPr>
        <p:spPr>
          <a:xfrm>
            <a:off x="7370640" y="4114800"/>
            <a:ext cx="1544760" cy="34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Vitalik buterin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latin typeface="Arial"/>
              </a:rPr>
              <a:t>Bitcoin Key Highlights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504000" y="914400"/>
            <a:ext cx="9071280" cy="3700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7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October 31, 2008: Bitcoin white paper published by the anonymous Satoshi Nakamoto.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January 3, 2009: 30,000 lines of C++ code spelled out the beginning of Bitcoin. The Genesis Block is mined.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January 12, 2009: The first Bitcoin transaction.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December 16, 2009: Version 0.2 is released.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 2010 selling Pizza from a handful of merchants. Today, the amount of bitcoin used to purchase those pizzas is valued over $100 </a:t>
            </a:r>
            <a:r>
              <a:rPr b="0" lang="en-US" sz="3200" spc="-1" strike="noStrike">
                <a:latin typeface="Arial"/>
              </a:rPr>
              <a:t>million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November 6, 2010: Market cap value exceeds $1 million USD.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Spring 2011, BitPay, The largest merchant services provider in Bitcoin history began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 2011, the Silk Road, an online marketplace for illegal drugs, launched. It used bitcoin as its chief form of currency.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On April 23, 2011, Nakamoto sent Bitcoin Core developer Mike Hearn a brief email.  “I've moved on to other things,". The future of </a:t>
            </a:r>
            <a:r>
              <a:rPr b="0" lang="en-US" sz="3200" spc="-1" strike="noStrike">
                <a:latin typeface="Arial"/>
              </a:rPr>
              <a:t>Bitcoin, he wrote, was "in good hands."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408</TotalTime>
  <Application>LibreOffice/7.2.7.2$Linux_X86_64 LibreOffice_project/20$Build-2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2019-09-03T10:58:44Z</dcterms:created>
  <dc:creator/>
  <dc:description/>
  <dc:language>en-US</dc:language>
  <cp:lastModifiedBy/>
  <dcterms:modified xsi:type="dcterms:W3CDTF">2022-12-17T14:12:01Z</dcterms:modified>
  <cp:revision>27</cp:revision>
  <dc:subject/>
  <dc:title>Portfolio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